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png>
</file>

<file path=ppt/media/image13.gif>
</file>

<file path=ppt/media/image2.gif>
</file>

<file path=ppt/media/image3.jpeg>
</file>

<file path=ppt/media/image4.png>
</file>

<file path=ppt/media/image5.gif>
</file>

<file path=ppt/media/image6.png>
</file>

<file path=ppt/media/image7.gif>
</file>

<file path=ppt/media/image8.gif>
</file>

<file path=ppt/media/image9.gif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8071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279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8664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7933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3322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2357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8556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8319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7625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3230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2489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0D63E-88ED-4BCF-BFA2-90BDD24DFB2A}" type="datetimeFigureOut">
              <a:rPr lang="en-AU" smtClean="0"/>
              <a:t>29/05/2020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0AE51-2F22-4BFD-8FFC-C278AC5A74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4424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0Bt6RPP2ANI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Introduction to Chemical Reactions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3905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90438"/>
            <a:ext cx="115951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Colour change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Sometimes the product is a </a:t>
            </a:r>
            <a:r>
              <a:rPr lang="en-AU" sz="2800" b="1" i="0" dirty="0" smtClean="0">
                <a:solidFill>
                  <a:srgbClr val="A8B167"/>
                </a:solidFill>
                <a:effectLst/>
                <a:latin typeface="Arial" panose="020B0604020202020204" pitchFamily="34" charset="0"/>
              </a:rPr>
              <a:t>different colour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the reactants.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Colour change, especially to </a:t>
            </a:r>
            <a:r>
              <a:rPr lang="en-AU" sz="2800" b="1" i="0" dirty="0" smtClean="0">
                <a:solidFill>
                  <a:srgbClr val="902B20"/>
                </a:solidFill>
                <a:effectLst/>
                <a:latin typeface="Arial" panose="020B0604020202020204" pitchFamily="34" charset="0"/>
              </a:rPr>
              <a:t>a colour which is not present in the reactants,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one general indicator of a reaction.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6" name="Picture 2" descr="https://www.educationperfect.com/media/content/Science/1476843177.928641f/1476843183245-2398309854795570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700" y="2858770"/>
            <a:ext cx="7162800" cy="3999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468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" y="170240"/>
            <a:ext cx="119634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AU" sz="2800" b="1" i="0" dirty="0" smtClean="0">
                <a:solidFill>
                  <a:srgbClr val="CD6133"/>
                </a:solidFill>
                <a:effectLst/>
                <a:latin typeface="Arial" panose="020B0604020202020204" pitchFamily="34" charset="0"/>
              </a:rPr>
              <a:t>gas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given off (as seen by </a:t>
            </a:r>
            <a:r>
              <a:rPr lang="en-AU" sz="2800" b="1" i="0" dirty="0" smtClean="0">
                <a:solidFill>
                  <a:srgbClr val="CD6133"/>
                </a:solidFill>
                <a:effectLst/>
                <a:latin typeface="Arial" panose="020B0604020202020204" pitchFamily="34" charset="0"/>
              </a:rPr>
              <a:t>bubbles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or detected by </a:t>
            </a:r>
            <a:r>
              <a:rPr lang="en-AU" sz="2800" b="1" i="0" dirty="0" smtClean="0">
                <a:solidFill>
                  <a:srgbClr val="CD6133"/>
                </a:solidFill>
                <a:effectLst/>
                <a:latin typeface="Arial" panose="020B0604020202020204" pitchFamily="34" charset="0"/>
              </a:rPr>
              <a:t>smell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shows that a chemical reaction has occurred as </a:t>
            </a:r>
            <a:r>
              <a:rPr lang="en-AU" sz="2800" b="1" i="0" dirty="0" smtClean="0">
                <a:solidFill>
                  <a:srgbClr val="7E7E7E"/>
                </a:solidFill>
                <a:effectLst/>
                <a:latin typeface="Arial" panose="020B0604020202020204" pitchFamily="34" charset="0"/>
              </a:rPr>
              <a:t>the gas is a product of the reaction.</a:t>
            </a:r>
            <a:endParaRPr lang="en-AU" sz="28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If </a:t>
            </a:r>
            <a:r>
              <a:rPr lang="en-AU" sz="2800" b="1" i="0" dirty="0" smtClean="0">
                <a:solidFill>
                  <a:srgbClr val="7E7E7E"/>
                </a:solidFill>
                <a:effectLst/>
                <a:latin typeface="Arial" panose="020B0604020202020204" pitchFamily="34" charset="0"/>
              </a:rPr>
              <a:t>none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reactants were gases, </a:t>
            </a:r>
            <a:r>
              <a:rPr lang="en-AU" sz="2800" b="1" i="0" dirty="0" smtClean="0">
                <a:solidFill>
                  <a:srgbClr val="6AB04C"/>
                </a:solidFill>
                <a:effectLst/>
                <a:latin typeface="Arial" panose="020B0604020202020204" pitchFamily="34" charset="0"/>
              </a:rPr>
              <a:t>the presence of gases as products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indicates that they have been </a:t>
            </a:r>
            <a:r>
              <a:rPr lang="en-AU" sz="2800" b="1" i="0" dirty="0" smtClean="0">
                <a:solidFill>
                  <a:srgbClr val="6AB04C"/>
                </a:solidFill>
                <a:effectLst/>
                <a:latin typeface="Arial" panose="020B0604020202020204" pitchFamily="34" charset="0"/>
              </a:rPr>
              <a:t>created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the reaction.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Bubbles are the easiest way to detect gas.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170" name="Picture 2" descr="https://www.educationperfect.com/media/content/Science/1519271951.612491f/1519271952243-2351256126751523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774" y="3278783"/>
            <a:ext cx="5902325" cy="35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445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000" y="902038"/>
            <a:ext cx="110617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 solid is created.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shows that a chemical reaction has occurred because </a:t>
            </a:r>
            <a:r>
              <a:rPr lang="en-AU" sz="2800" b="1" i="0" dirty="0" smtClean="0">
                <a:solidFill>
                  <a:srgbClr val="60A3BC"/>
                </a:solidFill>
                <a:effectLst/>
                <a:latin typeface="Arial" panose="020B0604020202020204" pitchFamily="34" charset="0"/>
              </a:rPr>
              <a:t>a product (the solid) has formed,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was not there before.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call a solid a </a:t>
            </a:r>
            <a:r>
              <a:rPr lang="en-AU" sz="2800" b="1" i="0" dirty="0" smtClean="0">
                <a:solidFill>
                  <a:srgbClr val="3C6382"/>
                </a:solidFill>
                <a:effectLst/>
                <a:latin typeface="Arial" panose="020B0604020202020204" pitchFamily="34" charset="0"/>
              </a:rPr>
              <a:t>precipitate.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194" name="Picture 2" descr="https://www.educationperfect.com/media/content/Science/1527562592.312951f/1527562606161-2070201377518068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1650" y="3695700"/>
            <a:ext cx="5994400" cy="299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37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500" y="92839"/>
            <a:ext cx="114935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800" b="1" i="0" dirty="0" smtClean="0">
                <a:solidFill>
                  <a:srgbClr val="38ADA9"/>
                </a:solidFill>
                <a:effectLst/>
                <a:latin typeface="Arial" panose="020B0604020202020204" pitchFamily="34" charset="0"/>
              </a:rPr>
              <a:t>temperature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reactants </a:t>
            </a:r>
            <a:r>
              <a:rPr lang="en-AU" sz="2800" b="1" i="0" dirty="0" smtClean="0">
                <a:solidFill>
                  <a:srgbClr val="38ADA9"/>
                </a:solidFill>
                <a:effectLst/>
                <a:latin typeface="Arial" panose="020B0604020202020204" pitchFamily="34" charset="0"/>
              </a:rPr>
              <a:t>changes on its own.</a:t>
            </a:r>
            <a:endParaRPr lang="en-AU" sz="28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Sometimes when a chemical reaction occurs, </a:t>
            </a:r>
            <a:r>
              <a:rPr lang="en-AU" sz="2800" b="1" i="0" dirty="0" smtClean="0">
                <a:solidFill>
                  <a:srgbClr val="60A3BC"/>
                </a:solidFill>
                <a:effectLst/>
                <a:latin typeface="Arial" panose="020B0604020202020204" pitchFamily="34" charset="0"/>
              </a:rPr>
              <a:t>heat is absorbed or released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the process of the reaction occurring. This can cause the temperature of the reaction mixture to change.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 some reactions will </a:t>
            </a:r>
            <a:r>
              <a:rPr lang="en-AU" sz="2800" b="1" i="0" dirty="0" smtClean="0">
                <a:solidFill>
                  <a:srgbClr val="6C96A5"/>
                </a:solidFill>
                <a:effectLst/>
                <a:latin typeface="Arial" panose="020B0604020202020204" pitchFamily="34" charset="0"/>
              </a:rPr>
              <a:t>start to feel hot or cold on their own,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some </a:t>
            </a:r>
            <a:r>
              <a:rPr lang="en-AU" sz="2800" b="1" i="0" dirty="0" smtClean="0">
                <a:solidFill>
                  <a:srgbClr val="487A8D"/>
                </a:solidFill>
                <a:effectLst/>
                <a:latin typeface="Arial" panose="020B0604020202020204" pitchFamily="34" charset="0"/>
              </a:rPr>
              <a:t>need to be heated to make the reaction happen.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218" name="Picture 2" descr="https://www.educationperfect.com/media/content/Science/1523937725.265711f/1523937726613-25299461648445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3811587"/>
            <a:ext cx="3740150" cy="280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222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2900" y="0"/>
            <a:ext cx="114300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B71540"/>
                </a:solidFill>
                <a:effectLst/>
                <a:latin typeface="Arial" panose="020B0604020202020204" pitchFamily="34" charset="0"/>
              </a:rPr>
              <a:t>Sound or light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energy is given off.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won't explore the reasons why this can happen, but sometimes when a chemical change occurs, </a:t>
            </a:r>
            <a:r>
              <a:rPr lang="en-AU" sz="2800" b="1" i="0" dirty="0" smtClean="0">
                <a:solidFill>
                  <a:srgbClr val="0A3D62"/>
                </a:solidFill>
                <a:effectLst/>
                <a:latin typeface="Arial" panose="020B0604020202020204" pitchFamily="34" charset="0"/>
              </a:rPr>
              <a:t>sound or light energy can be released.</a:t>
            </a:r>
            <a:endParaRPr lang="en-AU" sz="28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For example, dropping potassium into water causes an explosion. In fact, most burning reactions release light.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3913118.0230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35400" y="3524250"/>
            <a:ext cx="444500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67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400" y="705535"/>
            <a:ext cx="117729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To summarise, these are the </a:t>
            </a:r>
            <a:r>
              <a:rPr lang="en-AU" sz="2800" b="1" i="0" dirty="0" smtClean="0">
                <a:solidFill>
                  <a:srgbClr val="474787"/>
                </a:solidFill>
                <a:effectLst/>
                <a:latin typeface="Arial" panose="020B0604020202020204" pitchFamily="34" charset="0"/>
              </a:rPr>
              <a:t>indicators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show that a </a:t>
            </a:r>
            <a:r>
              <a:rPr lang="en-AU" sz="2800" b="1" i="0" dirty="0" smtClean="0">
                <a:solidFill>
                  <a:srgbClr val="474787"/>
                </a:solidFill>
                <a:effectLst/>
                <a:latin typeface="Arial" panose="020B0604020202020204" pitchFamily="34" charset="0"/>
              </a:rPr>
              <a:t>chemical reaction has occurred:</a:t>
            </a:r>
            <a:endParaRPr lang="en-AU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700935"/>
              </p:ext>
            </p:extLst>
          </p:nvPr>
        </p:nvGraphicFramePr>
        <p:xfrm>
          <a:off x="1120774" y="2003584"/>
          <a:ext cx="9699625" cy="3131820"/>
        </p:xfrm>
        <a:graphic>
          <a:graphicData uri="http://schemas.openxmlformats.org/drawingml/2006/table">
            <a:tbl>
              <a:tblPr/>
              <a:tblGrid>
                <a:gridCol w="1062973">
                  <a:extLst>
                    <a:ext uri="{9D8B030D-6E8A-4147-A177-3AD203B41FA5}">
                      <a16:colId xmlns:a16="http://schemas.microsoft.com/office/drawing/2014/main" val="455078398"/>
                    </a:ext>
                  </a:extLst>
                </a:gridCol>
                <a:gridCol w="8636652">
                  <a:extLst>
                    <a:ext uri="{9D8B030D-6E8A-4147-A177-3AD203B41FA5}">
                      <a16:colId xmlns:a16="http://schemas.microsoft.com/office/drawing/2014/main" val="36633424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800">
                          <a:effectLst/>
                          <a:latin typeface="KaTeX_Main"/>
                        </a:rPr>
                        <a:t>1.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A </a:t>
                      </a:r>
                      <a:r>
                        <a:rPr lang="en-AU" sz="2800" b="1">
                          <a:solidFill>
                            <a:srgbClr val="A8B167"/>
                          </a:solidFill>
                          <a:effectLst/>
                        </a:rPr>
                        <a:t>colour change</a:t>
                      </a:r>
                      <a:r>
                        <a:rPr lang="en-AU" sz="2800">
                          <a:effectLst/>
                        </a:rPr>
                        <a:t> occurs.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8924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800">
                          <a:effectLst/>
                          <a:latin typeface="KaTeX_Main"/>
                        </a:rPr>
                        <a:t>2.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A </a:t>
                      </a:r>
                      <a:r>
                        <a:rPr lang="en-AU" sz="2800" b="1">
                          <a:solidFill>
                            <a:srgbClr val="CD6133"/>
                          </a:solidFill>
                          <a:effectLst/>
                        </a:rPr>
                        <a:t>gas</a:t>
                      </a:r>
                      <a:r>
                        <a:rPr lang="en-AU" sz="2800">
                          <a:effectLst/>
                        </a:rPr>
                        <a:t> is given off </a:t>
                      </a:r>
                      <a:r>
                        <a:rPr lang="en-AU" sz="2800" b="1">
                          <a:solidFill>
                            <a:srgbClr val="CD6133"/>
                          </a:solidFill>
                          <a:effectLst/>
                        </a:rPr>
                        <a:t>(seen as bubbles or detected by smell).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7078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800">
                          <a:effectLst/>
                          <a:latin typeface="KaTeX_Main"/>
                        </a:rPr>
                        <a:t>3.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>
                          <a:effectLst/>
                        </a:rPr>
                        <a:t>A </a:t>
                      </a:r>
                      <a:r>
                        <a:rPr lang="en-AU" sz="2800" b="1">
                          <a:solidFill>
                            <a:srgbClr val="3C6382"/>
                          </a:solidFill>
                          <a:effectLst/>
                        </a:rPr>
                        <a:t>solid forms</a:t>
                      </a:r>
                      <a:r>
                        <a:rPr lang="en-AU" sz="2800">
                          <a:effectLst/>
                        </a:rPr>
                        <a:t> (known as a </a:t>
                      </a:r>
                      <a:r>
                        <a:rPr lang="en-AU" sz="2800" b="1">
                          <a:solidFill>
                            <a:srgbClr val="3C6382"/>
                          </a:solidFill>
                          <a:effectLst/>
                        </a:rPr>
                        <a:t>precipitate</a:t>
                      </a:r>
                      <a:r>
                        <a:rPr lang="en-AU" sz="2800">
                          <a:effectLst/>
                        </a:rPr>
                        <a:t>).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0089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800">
                          <a:effectLst/>
                          <a:latin typeface="KaTeX_Main"/>
                        </a:rPr>
                        <a:t>4.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 dirty="0">
                          <a:effectLst/>
                        </a:rPr>
                        <a:t>The </a:t>
                      </a:r>
                      <a:r>
                        <a:rPr lang="en-AU" sz="2800" b="1" dirty="0">
                          <a:solidFill>
                            <a:srgbClr val="38ADA9"/>
                          </a:solidFill>
                          <a:effectLst/>
                        </a:rPr>
                        <a:t>temperature increases or decreases</a:t>
                      </a:r>
                      <a:r>
                        <a:rPr lang="en-AU" sz="2800" dirty="0">
                          <a:effectLst/>
                        </a:rPr>
                        <a:t> (without being heated/cooled).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667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800">
                          <a:effectLst/>
                          <a:latin typeface="KaTeX_Main"/>
                        </a:rPr>
                        <a:t>5.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 b="1" dirty="0">
                          <a:solidFill>
                            <a:srgbClr val="B71540"/>
                          </a:solidFill>
                          <a:effectLst/>
                        </a:rPr>
                        <a:t>Sound or light energy</a:t>
                      </a:r>
                      <a:r>
                        <a:rPr lang="en-AU" sz="2800" b="1" dirty="0">
                          <a:effectLst/>
                        </a:rPr>
                        <a:t> is given off.</a:t>
                      </a:r>
                      <a:endParaRPr lang="en-AU" sz="28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1374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356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www.educationperfect.com/media/content/Science/1506992761.621791f/1506992761928-775022146444089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241300"/>
            <a:ext cx="9969500" cy="6520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041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4400" y="730935"/>
            <a:ext cx="93726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At the end of this lesson, you should be able to do the following:</a:t>
            </a:r>
            <a:endParaRPr lang="en-AU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56512"/>
              </p:ext>
            </p:extLst>
          </p:nvPr>
        </p:nvGraphicFramePr>
        <p:xfrm>
          <a:off x="1282700" y="2168684"/>
          <a:ext cx="9524999" cy="3329940"/>
        </p:xfrm>
        <a:graphic>
          <a:graphicData uri="http://schemas.openxmlformats.org/drawingml/2006/table">
            <a:tbl>
              <a:tblPr/>
              <a:tblGrid>
                <a:gridCol w="453572">
                  <a:extLst>
                    <a:ext uri="{9D8B030D-6E8A-4147-A177-3AD203B41FA5}">
                      <a16:colId xmlns:a16="http://schemas.microsoft.com/office/drawing/2014/main" val="3036171350"/>
                    </a:ext>
                  </a:extLst>
                </a:gridCol>
                <a:gridCol w="9071427">
                  <a:extLst>
                    <a:ext uri="{9D8B030D-6E8A-4147-A177-3AD203B41FA5}">
                      <a16:colId xmlns:a16="http://schemas.microsoft.com/office/drawing/2014/main" val="36314023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 b="1">
                          <a:solidFill>
                            <a:srgbClr val="009900"/>
                          </a:solidFill>
                          <a:effectLst/>
                        </a:rPr>
                        <a:t>Define</a:t>
                      </a:r>
                      <a:r>
                        <a:rPr lang="en-AU" sz="2800" b="1">
                          <a:effectLst/>
                        </a:rPr>
                        <a:t> chemical reaction.</a:t>
                      </a:r>
                      <a:endParaRPr lang="en-AU" sz="28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808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endParaRPr lang="en-AU" sz="2800" dirty="0" smtClean="0">
                        <a:effectLst/>
                      </a:endParaRPr>
                    </a:p>
                    <a:p>
                      <a:pPr algn="ctr" fontAlgn="ctr"/>
                      <a:r>
                        <a:rPr lang="en-AU" sz="2800" dirty="0" smtClean="0">
                          <a:effectLst/>
                        </a:rPr>
                        <a:t>•</a:t>
                      </a:r>
                      <a:r>
                        <a:rPr lang="en-AU" sz="2800" dirty="0">
                          <a:effectLst/>
                        </a:rPr>
                        <a:t/>
                      </a:r>
                      <a:br>
                        <a:rPr lang="en-AU" sz="2800" dirty="0">
                          <a:effectLst/>
                        </a:rPr>
                      </a:br>
                      <a:r>
                        <a:rPr lang="en-AU" sz="2800" dirty="0">
                          <a:effectLst/>
                        </a:rPr>
                        <a:t/>
                      </a:r>
                      <a:br>
                        <a:rPr lang="en-AU" sz="2800" dirty="0">
                          <a:effectLst/>
                        </a:rPr>
                      </a:br>
                      <a:endParaRPr lang="en-AU" sz="28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 b="1" dirty="0">
                          <a:solidFill>
                            <a:srgbClr val="009900"/>
                          </a:solidFill>
                          <a:effectLst/>
                        </a:rPr>
                        <a:t>Understand</a:t>
                      </a:r>
                      <a:r>
                        <a:rPr lang="en-AU" sz="2800" b="1" dirty="0">
                          <a:effectLst/>
                        </a:rPr>
                        <a:t> that most of the things around us have been created by chemical reactions.</a:t>
                      </a:r>
                      <a:endParaRPr lang="en-AU" sz="28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1078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AU" sz="2800">
                          <a:effectLst/>
                        </a:rPr>
                        <a:t>•</a:t>
                      </a: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800" b="1" dirty="0">
                          <a:solidFill>
                            <a:srgbClr val="00B6EE"/>
                          </a:solidFill>
                          <a:effectLst/>
                        </a:rPr>
                        <a:t>Identify</a:t>
                      </a:r>
                      <a:r>
                        <a:rPr lang="en-AU" sz="2800" b="1" dirty="0">
                          <a:effectLst/>
                        </a:rPr>
                        <a:t> the indicators of a chemical reaction having had occurred.</a:t>
                      </a:r>
                      <a:endParaRPr lang="en-AU" sz="28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8581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601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1800" y="381338"/>
            <a:ext cx="114554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chemical reactions, </a:t>
            </a:r>
            <a:r>
              <a:rPr lang="en-AU" sz="2800" b="1" i="0" dirty="0" smtClean="0">
                <a:solidFill>
                  <a:srgbClr val="C70039"/>
                </a:solidFill>
                <a:effectLst/>
                <a:latin typeface="Arial" panose="020B0604020202020204" pitchFamily="34" charset="0"/>
              </a:rPr>
              <a:t>existing substances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 </a:t>
            </a:r>
            <a:r>
              <a:rPr lang="en-AU" sz="2800" b="1" i="0" dirty="0" smtClean="0">
                <a:solidFill>
                  <a:srgbClr val="C70039"/>
                </a:solidFill>
                <a:effectLst/>
                <a:latin typeface="Arial" panose="020B0604020202020204" pitchFamily="34" charset="0"/>
              </a:rPr>
              <a:t>converted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into </a:t>
            </a:r>
            <a:r>
              <a:rPr lang="en-AU" sz="2800" b="1" i="0" dirty="0" smtClean="0">
                <a:solidFill>
                  <a:srgbClr val="131381"/>
                </a:solidFill>
                <a:effectLst/>
                <a:latin typeface="Arial" panose="020B0604020202020204" pitchFamily="34" charset="0"/>
              </a:rPr>
              <a:t>different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800" b="1" i="0" dirty="0" smtClean="0">
                <a:solidFill>
                  <a:srgbClr val="131381"/>
                </a:solidFill>
                <a:effectLst/>
                <a:latin typeface="Arial" panose="020B0604020202020204" pitchFamily="34" charset="0"/>
              </a:rPr>
              <a:t>new substances.</a:t>
            </a:r>
            <a:endParaRPr lang="en-AU" sz="28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Chemical reactions are a big part of modern life. Most of the materials around you have been 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made using chemical reactions.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1073117.2009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01999" y="2806700"/>
            <a:ext cx="6236336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4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5800" y="244039"/>
            <a:ext cx="109982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One chemical reaction you may be familiar with is the light that is produced when you snap a </a:t>
            </a:r>
            <a:r>
              <a:rPr lang="en-AU" sz="2800" b="1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glowstick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you snap a </a:t>
            </a:r>
            <a:r>
              <a:rPr lang="en-AU" sz="2800" b="0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glowstick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you 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break a small capsule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inside of it which 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contains a fluid.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 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mixes with another fluid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already loose in the </a:t>
            </a:r>
            <a:r>
              <a:rPr lang="en-AU" sz="2800" b="0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glowstick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1" i="0" dirty="0" smtClean="0">
                <a:solidFill>
                  <a:srgbClr val="070707"/>
                </a:solidFill>
                <a:effectLst/>
                <a:latin typeface="Arial" panose="020B0604020202020204" pitchFamily="34" charset="0"/>
              </a:rPr>
              <a:t>When they mix, they start a slow and long-lasting </a:t>
            </a:r>
            <a:r>
              <a:rPr lang="en-AU" sz="2800" b="1" i="0" dirty="0" smtClean="0">
                <a:solidFill>
                  <a:srgbClr val="FF5733"/>
                </a:solidFill>
                <a:effectLst/>
                <a:latin typeface="Arial" panose="020B0604020202020204" pitchFamily="34" charset="0"/>
              </a:rPr>
              <a:t>chemical reaction</a:t>
            </a:r>
            <a:r>
              <a:rPr lang="en-AU" sz="2800" b="1" i="0" dirty="0" smtClean="0">
                <a:solidFill>
                  <a:srgbClr val="0080B3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800" b="1" i="0" dirty="0" smtClean="0">
                <a:solidFill>
                  <a:srgbClr val="070707"/>
                </a:solidFill>
                <a:effectLst/>
                <a:latin typeface="Arial" panose="020B0604020202020204" pitchFamily="34" charset="0"/>
              </a:rPr>
              <a:t>which produces </a:t>
            </a:r>
            <a:r>
              <a:rPr lang="en-AU" sz="2800" b="1" i="0" dirty="0" smtClean="0">
                <a:solidFill>
                  <a:srgbClr val="D60F06"/>
                </a:solidFill>
                <a:effectLst/>
                <a:latin typeface="Arial" panose="020B0604020202020204" pitchFamily="34" charset="0"/>
              </a:rPr>
              <a:t>light.</a:t>
            </a:r>
            <a:endParaRPr lang="en-AU" sz="2800" b="1" i="0" dirty="0">
              <a:solidFill>
                <a:srgbClr val="0080B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Geography/1521078712.484841f/1521078714200-2425237557571994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300" y="4476750"/>
            <a:ext cx="4286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552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Bt6RPP2ANI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92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6100" y="353536"/>
            <a:ext cx="111887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chemical reaction </a:t>
            </a:r>
            <a:r>
              <a:rPr lang="en-AU" sz="2800" b="1" i="0" dirty="0" smtClean="0">
                <a:solidFill>
                  <a:srgbClr val="E80647"/>
                </a:solidFill>
                <a:effectLst/>
                <a:latin typeface="Arial" panose="020B0604020202020204" pitchFamily="34" charset="0"/>
              </a:rPr>
              <a:t>does not always happen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when we mix substances together.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 because </a:t>
            </a:r>
            <a:r>
              <a:rPr lang="en-AU" sz="2800" b="1" i="0" dirty="0" smtClean="0">
                <a:solidFill>
                  <a:srgbClr val="FF5733"/>
                </a:solidFill>
                <a:effectLst/>
                <a:latin typeface="Arial" panose="020B0604020202020204" pitchFamily="34" charset="0"/>
              </a:rPr>
              <a:t>certain substances react more easily with one another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than others.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Science/1494296536.438761g/1494296539499-4136716511671518-4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275" y="3144837"/>
            <a:ext cx="3800475" cy="300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448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12800" y="447239"/>
            <a:ext cx="6096000" cy="52629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Reaction conditions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describe the </a:t>
            </a:r>
            <a:r>
              <a:rPr lang="en-AU" sz="2800" b="1" i="0" dirty="0" smtClean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relevant environmental conditions</a:t>
            </a:r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reaction occurs in.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Some examples of reaction conditions are: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What was the </a:t>
            </a:r>
            <a:r>
              <a:rPr lang="en-AU" sz="2800" b="1" i="0" dirty="0" smtClean="0">
                <a:solidFill>
                  <a:srgbClr val="227093"/>
                </a:solidFill>
                <a:effectLst/>
                <a:latin typeface="Arial" panose="020B0604020202020204" pitchFamily="34" charset="0"/>
              </a:rPr>
              <a:t>room temperature?</a:t>
            </a:r>
            <a:endParaRPr lang="en-AU" sz="28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Did you </a:t>
            </a:r>
            <a:r>
              <a:rPr lang="en-AU" sz="2800" b="1" i="0" dirty="0" smtClean="0">
                <a:solidFill>
                  <a:srgbClr val="CD6133"/>
                </a:solidFill>
                <a:effectLst/>
                <a:latin typeface="Arial" panose="020B0604020202020204" pitchFamily="34" charset="0"/>
              </a:rPr>
              <a:t>heat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your reaction?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Did you expose the reaction to </a:t>
            </a:r>
            <a:r>
              <a:rPr lang="en-AU" sz="2800" b="1" i="0" dirty="0" smtClean="0">
                <a:solidFill>
                  <a:srgbClr val="CC8E35"/>
                </a:solidFill>
                <a:effectLst/>
                <a:latin typeface="Arial" panose="020B0604020202020204" pitchFamily="34" charset="0"/>
              </a:rPr>
              <a:t>light?</a:t>
            </a:r>
            <a:endParaRPr lang="en-AU" sz="28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Did the reaction require </a:t>
            </a:r>
            <a:r>
              <a:rPr lang="en-AU" sz="2800" b="1" i="0" dirty="0" smtClean="0">
                <a:solidFill>
                  <a:srgbClr val="218C74"/>
                </a:solidFill>
                <a:effectLst/>
                <a:latin typeface="Arial" panose="020B0604020202020204" pitchFamily="34" charset="0"/>
              </a:rPr>
              <a:t>time?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 descr="https://www.educationperfect.com/media/content/Science/1511227707.672551f/1511227708514-3825636521565797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8974" y="1536701"/>
            <a:ext cx="4616449" cy="3462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3820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4500" y="151537"/>
            <a:ext cx="112014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32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If we were to bake a cupcake, the </a:t>
            </a:r>
            <a:r>
              <a:rPr lang="en-AU" sz="3200" b="1" i="0" dirty="0" smtClean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temperature</a:t>
            </a:r>
            <a:r>
              <a:rPr lang="en-AU" sz="32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oven and the </a:t>
            </a:r>
            <a:r>
              <a:rPr lang="en-AU" sz="3200" b="1" i="0" dirty="0" smtClean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time</a:t>
            </a:r>
            <a:r>
              <a:rPr lang="en-AU" sz="32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spent baking are the </a:t>
            </a:r>
            <a:r>
              <a:rPr lang="en-AU" sz="3200" b="1" i="0" dirty="0" smtClean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reaction conditions.</a:t>
            </a:r>
            <a:endParaRPr lang="en-AU" sz="32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32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Other environmental conditions,</a:t>
            </a:r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like the </a:t>
            </a:r>
            <a:r>
              <a:rPr lang="en-AU" sz="3200" b="1" i="0" dirty="0" smtClean="0">
                <a:solidFill>
                  <a:srgbClr val="3C6382"/>
                </a:solidFill>
                <a:effectLst/>
                <a:latin typeface="Arial" panose="020B0604020202020204" pitchFamily="34" charset="0"/>
              </a:rPr>
              <a:t>time of day,</a:t>
            </a:r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 </a:t>
            </a:r>
            <a:r>
              <a:rPr lang="en-AU" sz="3200" b="1" i="0" dirty="0" smtClean="0">
                <a:solidFill>
                  <a:srgbClr val="3C6382"/>
                </a:solidFill>
                <a:effectLst/>
                <a:latin typeface="Arial" panose="020B0604020202020204" pitchFamily="34" charset="0"/>
              </a:rPr>
              <a:t>unimportant</a:t>
            </a:r>
            <a:r>
              <a:rPr lang="en-AU" sz="32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are </a:t>
            </a:r>
            <a:r>
              <a:rPr lang="en-AU" sz="3200" b="1" i="0" dirty="0" smtClean="0">
                <a:solidFill>
                  <a:srgbClr val="3C6382"/>
                </a:solidFill>
                <a:effectLst/>
                <a:latin typeface="Arial" panose="020B0604020202020204" pitchFamily="34" charset="0"/>
              </a:rPr>
              <a:t>not reaction conditions.</a:t>
            </a:r>
            <a:endParaRPr lang="en-AU" sz="32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2724741.0975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39732" y="3619500"/>
            <a:ext cx="4097867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00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6400" y="164237"/>
            <a:ext cx="114935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While it is often easy to spot when a physical change has occurred, it is often </a:t>
            </a:r>
            <a:r>
              <a:rPr lang="en-AU" sz="2400" b="1" i="0" dirty="0" smtClean="0">
                <a:solidFill>
                  <a:srgbClr val="227093"/>
                </a:solidFill>
                <a:effectLst/>
                <a:latin typeface="Arial" panose="020B0604020202020204" pitchFamily="34" charset="0"/>
              </a:rPr>
              <a:t>much less obvious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when a </a:t>
            </a:r>
            <a:r>
              <a:rPr lang="en-AU" sz="2400" b="1" i="0" dirty="0" smtClean="0">
                <a:solidFill>
                  <a:srgbClr val="227093"/>
                </a:solidFill>
                <a:effectLst/>
                <a:latin typeface="Arial" panose="020B0604020202020204" pitchFamily="34" charset="0"/>
              </a:rPr>
              <a:t>chemical change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has </a:t>
            </a:r>
            <a:r>
              <a:rPr lang="en-AU" sz="2400" b="1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occured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Let's take a look at some </a:t>
            </a:r>
            <a:r>
              <a:rPr lang="en-AU" sz="2400" b="1" i="0" dirty="0" smtClean="0">
                <a:solidFill>
                  <a:srgbClr val="CC8E35"/>
                </a:solidFill>
                <a:effectLst/>
                <a:latin typeface="Arial" panose="020B0604020202020204" pitchFamily="34" charset="0"/>
              </a:rPr>
              <a:t>tell-tale signs of a chemical reaction!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2" name="Picture 2" descr="https://www.educationperfect.com/media/content/Science/1522015196.413191f/1522015202455-40296018009246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484" y="2019300"/>
            <a:ext cx="7295332" cy="4202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6687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115</Words>
  <Application>Microsoft Office PowerPoint</Application>
  <PresentationFormat>Widescreen</PresentationFormat>
  <Paragraphs>70</Paragraphs>
  <Slides>16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KaTeX_Main</vt:lpstr>
      <vt:lpstr>Office Theme</vt:lpstr>
      <vt:lpstr>Introduction to Chemical Reactions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Chemical Reactions</dc:title>
  <dc:creator>Joseph D'cruz</dc:creator>
  <cp:lastModifiedBy>Joseph D'cruz</cp:lastModifiedBy>
  <cp:revision>2</cp:revision>
  <dcterms:created xsi:type="dcterms:W3CDTF">2020-05-29T11:23:22Z</dcterms:created>
  <dcterms:modified xsi:type="dcterms:W3CDTF">2020-05-29T11:26:53Z</dcterms:modified>
</cp:coreProperties>
</file>

<file path=docProps/thumbnail.jpeg>
</file>